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5" r:id="rId8"/>
    <p:sldId id="266" r:id="rId9"/>
    <p:sldId id="261" r:id="rId10"/>
    <p:sldId id="263" r:id="rId11"/>
    <p:sldId id="264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74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jpeg>
</file>

<file path=ppt/media/image14.jpg>
</file>

<file path=ppt/media/image15.jpe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6825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4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336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8932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177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47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640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900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375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124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0754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29540-344D-4838-B8B6-4FBA0902161E}" type="datetimeFigureOut">
              <a:rPr lang="zh-TW" altLang="en-US" smtClean="0"/>
              <a:t>2020/8/30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9B198-A33F-4A0F-B114-9D461569D1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232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</a:t>
            </a:r>
            <a:r>
              <a:rPr lang="zh-TW" altLang="en-US" dirty="0" smtClean="0"/>
              <a:t>站素材提</a:t>
            </a:r>
            <a:r>
              <a:rPr lang="zh-TW" altLang="en-US" dirty="0"/>
              <a:t>供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家齊</a:t>
            </a:r>
            <a:endParaRPr lang="en-US" altLang="zh-TW" dirty="0" smtClean="0"/>
          </a:p>
          <a:p>
            <a:r>
              <a:rPr lang="en-US" altLang="zh-TW" dirty="0" smtClean="0"/>
              <a:t>20200830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802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290" y="3521413"/>
            <a:ext cx="5931710" cy="3336587"/>
          </a:xfr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30567" cy="415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5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52160" cy="3657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884" y="920884"/>
            <a:ext cx="5937115" cy="593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1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556443" cy="437096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75" y="2947481"/>
            <a:ext cx="5214025" cy="391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84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時間軸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第一堂課</a:t>
            </a:r>
            <a:r>
              <a:rPr lang="en-US" altLang="zh-TW" dirty="0" smtClean="0"/>
              <a:t>_</a:t>
            </a:r>
            <a:r>
              <a:rPr lang="zh-TW" altLang="en-US" dirty="0" smtClean="0"/>
              <a:t>和樹做朋友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1351"/>
            <a:ext cx="6958818" cy="4784187"/>
          </a:xfrm>
        </p:spPr>
      </p:pic>
      <p:sp>
        <p:nvSpPr>
          <p:cNvPr id="5" name="文字方塊 4"/>
          <p:cNvSpPr txBox="1"/>
          <p:nvPr/>
        </p:nvSpPr>
        <p:spPr>
          <a:xfrm>
            <a:off x="8093412" y="2217906"/>
            <a:ext cx="35393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在校園中找一棵大樹，師生一起坐或躺在樹蔭下聆聽樹葉被風吹的聲音、鳥聲、樹枝搖晃的聲音</a:t>
            </a:r>
            <a:r>
              <a:rPr lang="zh-TW" altLang="zh-TW" dirty="0" smtClean="0"/>
              <a:t>。</a:t>
            </a:r>
            <a:r>
              <a:rPr lang="zh-TW" altLang="en-US" dirty="0" smtClean="0"/>
              <a:t>講師則在此時為學童講述相關繪本內容，引導學童一起敞開心胸和樹做朋友。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5786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時間軸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第三堂課</a:t>
            </a:r>
            <a:r>
              <a:rPr lang="en-US" altLang="zh-TW" dirty="0" smtClean="0"/>
              <a:t>_</a:t>
            </a:r>
            <a:r>
              <a:rPr lang="zh-TW" altLang="en-US" dirty="0" smtClean="0"/>
              <a:t>校園植物認識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292651" cy="4778206"/>
          </a:xfrm>
        </p:spPr>
      </p:pic>
      <p:sp>
        <p:nvSpPr>
          <p:cNvPr id="5" name="文字方塊 4"/>
          <p:cNvSpPr txBox="1"/>
          <p:nvPr/>
        </p:nvSpPr>
        <p:spPr>
          <a:xfrm>
            <a:off x="8305800" y="2240999"/>
            <a:ext cx="36884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 smtClean="0"/>
              <a:t>帶著</a:t>
            </a:r>
            <a:r>
              <a:rPr lang="zh-TW" altLang="en-US" dirty="0" smtClean="0"/>
              <a:t>學</a:t>
            </a:r>
            <a:r>
              <a:rPr lang="zh-TW" altLang="en-US" dirty="0"/>
              <a:t>童</a:t>
            </a:r>
            <a:r>
              <a:rPr lang="zh-TW" altLang="zh-TW" dirty="0" smtClean="0"/>
              <a:t>走進</a:t>
            </a:r>
            <a:r>
              <a:rPr lang="zh-TW" altLang="zh-TW" dirty="0"/>
              <a:t>美麗的校園</a:t>
            </a:r>
            <a:r>
              <a:rPr lang="zh-TW" altLang="zh-TW" dirty="0" smtClean="0"/>
              <a:t>觀察</a:t>
            </a:r>
            <a:r>
              <a:rPr lang="zh-TW" altLang="en-US" dirty="0" smtClean="0"/>
              <a:t>各式各樣的美麗植物，也可以讓他們找出</a:t>
            </a:r>
            <a:r>
              <a:rPr lang="zh-TW" altLang="zh-TW" dirty="0" smtClean="0"/>
              <a:t>自己</a:t>
            </a:r>
            <a:r>
              <a:rPr lang="zh-TW" altLang="zh-TW" dirty="0"/>
              <a:t>喜歡的葉子</a:t>
            </a:r>
            <a:r>
              <a:rPr lang="zh-TW" altLang="zh-TW" dirty="0" smtClean="0"/>
              <a:t>。老師可以教導</a:t>
            </a:r>
            <a:r>
              <a:rPr lang="zh-TW" altLang="zh-TW" dirty="0"/>
              <a:t>孩子看植物牌的介紹，或把植物的名稱告訴小朋友，讓小朋友記下來。</a:t>
            </a:r>
          </a:p>
          <a:p>
            <a:r>
              <a:rPr lang="en-US" altLang="zh-TW" dirty="0"/>
              <a:t> 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226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時間軸 </a:t>
            </a:r>
            <a:r>
              <a:rPr lang="en-US" altLang="zh-TW" dirty="0" smtClean="0"/>
              <a:t>– </a:t>
            </a:r>
            <a:r>
              <a:rPr lang="zh-TW" altLang="en-US" dirty="0" smtClean="0"/>
              <a:t>第五堂課</a:t>
            </a:r>
            <a:r>
              <a:rPr lang="en-US" altLang="zh-TW" dirty="0" smtClean="0"/>
              <a:t>_</a:t>
            </a:r>
            <a:r>
              <a:rPr lang="zh-TW" altLang="en-US" dirty="0" smtClean="0"/>
              <a:t>動手畫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3369"/>
            <a:ext cx="6803131" cy="4517704"/>
          </a:xfrm>
        </p:spPr>
      </p:pic>
      <p:sp>
        <p:nvSpPr>
          <p:cNvPr id="5" name="文字方塊 4"/>
          <p:cNvSpPr txBox="1"/>
          <p:nvPr/>
        </p:nvSpPr>
        <p:spPr>
          <a:xfrm>
            <a:off x="8493868" y="2237361"/>
            <a:ext cx="3385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讓</a:t>
            </a:r>
            <a:r>
              <a:rPr lang="zh-TW" altLang="zh-TW" dirty="0" smtClean="0"/>
              <a:t>學</a:t>
            </a:r>
            <a:r>
              <a:rPr lang="zh-TW" altLang="en-US" dirty="0" smtClean="0"/>
              <a:t>童</a:t>
            </a:r>
            <a:r>
              <a:rPr lang="zh-TW" altLang="zh-TW" dirty="0" smtClean="0"/>
              <a:t>能夠</a:t>
            </a:r>
            <a:r>
              <a:rPr lang="zh-TW" altLang="zh-TW" dirty="0"/>
              <a:t>動手畫出自己對於周遭自然環境的觀察。可能是一朵花、一片葉子或一棵樹</a:t>
            </a:r>
            <a:r>
              <a:rPr lang="zh-TW" altLang="zh-TW" dirty="0" smtClean="0"/>
              <a:t>等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61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</a:t>
            </a:r>
            <a:r>
              <a:rPr lang="en-US" altLang="zh-TW" dirty="0" smtClean="0"/>
              <a:t>_</a:t>
            </a:r>
            <a:r>
              <a:rPr lang="zh-TW" altLang="en-US" dirty="0" smtClean="0"/>
              <a:t>森林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22" y="1820159"/>
            <a:ext cx="5852160" cy="3895344"/>
          </a:xfrm>
        </p:spPr>
      </p:pic>
      <p:sp>
        <p:nvSpPr>
          <p:cNvPr id="5" name="文字方塊 4"/>
          <p:cNvSpPr txBox="1"/>
          <p:nvPr/>
        </p:nvSpPr>
        <p:spPr>
          <a:xfrm>
            <a:off x="7138763" y="2059671"/>
            <a:ext cx="4215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石碇地區位於水質水量保護區之中，因此地區內之土地利用及開發形式受到一定管制。而因石碇 地區擁有豐富森林資源，因此希望藉此機會化危機為轉機，本次計畫將針對石碇地區學童做為主要目標群體，讓森林生態系服務價值觀念向下紮根</a:t>
            </a:r>
            <a:r>
              <a:rPr lang="zh-TW" altLang="en-US" dirty="0" smtClean="0"/>
              <a:t>。</a:t>
            </a:r>
            <a:r>
              <a:rPr lang="zh-TW" altLang="en-US" dirty="0"/>
              <a:t>盤點選定區域內之林木資源及分析其所提供之森林生態系服務價值</a:t>
            </a:r>
            <a:r>
              <a:rPr lang="en-US" altLang="zh-TW" dirty="0"/>
              <a:t>(</a:t>
            </a:r>
            <a:r>
              <a:rPr lang="zh-TW" altLang="en-US" dirty="0"/>
              <a:t>碳匯、空氣淨化</a:t>
            </a:r>
            <a:r>
              <a:rPr lang="en-US" altLang="zh-TW" dirty="0"/>
              <a:t>)</a:t>
            </a:r>
            <a:r>
              <a:rPr lang="zh-TW" altLang="en-US" dirty="0"/>
              <a:t>，提供在地學童認識當地自然資源之契機。</a:t>
            </a:r>
            <a:endParaRPr lang="zh-TW" altLang="en-US" b="0" dirty="0" smtClean="0">
              <a:effectLst/>
            </a:endParaRPr>
          </a:p>
          <a:p>
            <a:r>
              <a:rPr lang="zh-TW" altLang="en-US" dirty="0" smtClean="0"/>
              <a:t/>
            </a:r>
            <a:br>
              <a:rPr lang="zh-TW" altLang="en-US" dirty="0" smtClean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3642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</a:t>
            </a:r>
            <a:r>
              <a:rPr lang="en-US" altLang="zh-TW" dirty="0" smtClean="0"/>
              <a:t>_</a:t>
            </a:r>
            <a:r>
              <a:rPr lang="zh-TW" altLang="en-US" dirty="0"/>
              <a:t>教案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6922"/>
            <a:ext cx="5852160" cy="3861816"/>
          </a:xfrm>
        </p:spPr>
      </p:pic>
      <p:sp>
        <p:nvSpPr>
          <p:cNvPr id="5" name="文字方塊 4"/>
          <p:cNvSpPr txBox="1"/>
          <p:nvPr/>
        </p:nvSpPr>
        <p:spPr>
          <a:xfrm>
            <a:off x="7149618" y="1739136"/>
            <a:ext cx="47083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本教案乃是針對石碇國小校園植物及其周邊環境所設計，其目的乃是希望透過教師的教學，讓學生可以在活動中快樂的學習，進而認識自己學校及周邊環境的動植物，並了解生態系服務之概念，其教學的重要性與課程的概略</a:t>
            </a:r>
            <a:r>
              <a:rPr lang="en-US" altLang="zh-TW" dirty="0"/>
              <a:t>  </a:t>
            </a:r>
            <a:r>
              <a:rPr lang="zh-TW" altLang="zh-TW" dirty="0"/>
              <a:t>介紹如下：</a:t>
            </a:r>
          </a:p>
          <a:p>
            <a:pPr lvl="0"/>
            <a:r>
              <a:rPr lang="zh-TW" altLang="zh-TW" dirty="0"/>
              <a:t>透過校園植物的觀察及認識，讓學生對植物有更深入的認知，藉由觀察植物及周遭環境的過程，增進學生愛校、愛鄉的情懷。從各種體驗活動中，培養親近自然和尊重生命的態度，也能分享對自然環境的體悟及省思。</a:t>
            </a:r>
          </a:p>
          <a:p>
            <a:pPr lvl="0"/>
            <a:r>
              <a:rPr lang="zh-TW" altLang="zh-TW" dirty="0"/>
              <a:t>藉由校園植物設計課程，讓學生經由五官肢體、親身操作體驗等，對植物產生高度興趣與學習動機，能夠欣賞植物奧秘、生態之美，並願意主動了解植物生態相關知識等。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290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</a:t>
            </a:r>
            <a:r>
              <a:rPr lang="en-US" altLang="zh-TW" dirty="0" smtClean="0"/>
              <a:t>_</a:t>
            </a:r>
            <a:r>
              <a:rPr lang="zh-TW" altLang="en-US" dirty="0"/>
              <a:t>繪本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7149619" y="2475168"/>
            <a:ext cx="45138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石碇地區因為地方經濟發展受限，且在大台北地區屬於相對偏鄉位置，工作機會及資源以往被認為相較都會區較少，進而造成在地學子對於家鄉的認同感較低，多數青壯年人口選擇到外地求學與工作。</a:t>
            </a:r>
            <a:br>
              <a:rPr lang="zh-TW" altLang="en-US" dirty="0"/>
            </a:br>
            <a:r>
              <a:rPr lang="zh-TW" altLang="en-US" dirty="0"/>
              <a:t>因此我們希望透過編撰針對石碇森林之兒童繪本，讓學童了解石碇森林及現有環境資源，協助地方認同感的建立、了解森林的價值與重要性。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13" y="1690688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39419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文章</a:t>
            </a:r>
            <a:r>
              <a:rPr lang="en-US" altLang="zh-TW" dirty="0" smtClean="0"/>
              <a:t>_</a:t>
            </a:r>
            <a:r>
              <a:rPr lang="zh-TW" altLang="en-US" dirty="0" smtClean="0"/>
              <a:t>森林生態系服務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46779" y="2506662"/>
            <a:ext cx="5945221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zh-TW" altLang="en-US" dirty="0" smtClean="0"/>
              <a:t>森林生態系的服務到底值多少？ 農委會林務局與林業試驗所合作，調查國人對於生態系服務價值的認知及偏好，保守估計台灣的森林，每年每公頃可提供高達</a:t>
            </a:r>
            <a:r>
              <a:rPr lang="en-US" altLang="zh-TW" dirty="0" smtClean="0"/>
              <a:t>40</a:t>
            </a:r>
            <a:r>
              <a:rPr lang="zh-TW" altLang="en-US" dirty="0" smtClean="0"/>
              <a:t>萬元的服務價值。經調查發現，民眾認為最重要的生態系功能前三名為：水土保持、調節氣候與碳吸存。</a:t>
            </a:r>
          </a:p>
          <a:p>
            <a:pPr marL="0" indent="0">
              <a:buNone/>
            </a:pPr>
            <a:r>
              <a:rPr lang="zh-TW" altLang="en-US" dirty="0" smtClean="0"/>
              <a:t>聯合國千禧年生態系統評估報告（</a:t>
            </a:r>
            <a:r>
              <a:rPr lang="en-US" altLang="zh-TW" dirty="0" smtClean="0"/>
              <a:t>Millennium Ecosystem Assessment</a:t>
            </a:r>
            <a:r>
              <a:rPr lang="zh-TW" altLang="en-US" dirty="0" smtClean="0"/>
              <a:t>，</a:t>
            </a:r>
            <a:r>
              <a:rPr lang="en-US" altLang="zh-TW" dirty="0" smtClean="0"/>
              <a:t>MA</a:t>
            </a:r>
            <a:r>
              <a:rPr lang="zh-TW" altLang="en-US" dirty="0" smtClean="0"/>
              <a:t>）將生態系服務與人類福祉關聯分為支持、調節、供給與文化等四大類別的服務，諸如提供動物棲地、極端氣候調節、燃料與食物、休閒娛樂等。這些服務功能提供給人們的效益層次廣泛且多樣，藉由森林生態系服務的初步量化，可了解森林帶來的效益及其經濟價值。</a:t>
            </a:r>
          </a:p>
          <a:p>
            <a:pPr marL="0" indent="0">
              <a:buNone/>
            </a:pPr>
            <a:r>
              <a:rPr lang="zh-TW" altLang="en-US" dirty="0" smtClean="0"/>
              <a:t>根據日、韓、英等國之分類架構，以森林遊樂、森林碳吸存、森林水資源涵養、生物多樣性、土砂流失防治、淨化空氣等</a:t>
            </a:r>
            <a:r>
              <a:rPr lang="en-US" altLang="zh-TW" dirty="0" smtClean="0"/>
              <a:t>6</a:t>
            </a:r>
            <a:r>
              <a:rPr lang="zh-TW" altLang="en-US" dirty="0" smtClean="0"/>
              <a:t>種生態系服務功能。初估我國的森林生態系服務價值高達</a:t>
            </a:r>
            <a:r>
              <a:rPr lang="en-US" altLang="zh-TW" dirty="0" smtClean="0"/>
              <a:t>7492.7</a:t>
            </a:r>
            <a:r>
              <a:rPr lang="zh-TW" altLang="en-US" dirty="0" smtClean="0"/>
              <a:t>億元台幣，其中以森林水資源涵養價值</a:t>
            </a:r>
            <a:r>
              <a:rPr lang="en-US" altLang="zh-TW" dirty="0" smtClean="0"/>
              <a:t>5575.4</a:t>
            </a:r>
            <a:r>
              <a:rPr lang="zh-TW" altLang="en-US" dirty="0" smtClean="0"/>
              <a:t>億元最高、其次為土砂流失防治價值約</a:t>
            </a:r>
            <a:r>
              <a:rPr lang="en-US" altLang="zh-TW" dirty="0" smtClean="0"/>
              <a:t>925.8</a:t>
            </a:r>
            <a:r>
              <a:rPr lang="zh-TW" altLang="en-US" dirty="0" smtClean="0"/>
              <a:t>億元，生物多樣性價值約</a:t>
            </a:r>
            <a:r>
              <a:rPr lang="en-US" altLang="zh-TW" dirty="0" smtClean="0"/>
              <a:t>585.4</a:t>
            </a:r>
            <a:r>
              <a:rPr lang="zh-TW" altLang="en-US" dirty="0" smtClean="0"/>
              <a:t>億元，若以當年度全國森林總面積計算，每公頃森林生態系服務價值高達</a:t>
            </a:r>
            <a:r>
              <a:rPr lang="en-US" altLang="zh-TW" dirty="0" smtClean="0"/>
              <a:t>40</a:t>
            </a:r>
            <a:r>
              <a:rPr lang="zh-TW" altLang="en-US" dirty="0" smtClean="0"/>
              <a:t>萬元。</a:t>
            </a:r>
          </a:p>
          <a:p>
            <a:pPr marL="0" indent="0">
              <a:buNone/>
            </a:pPr>
            <a:r>
              <a:rPr lang="zh-TW" altLang="en-US" dirty="0" smtClean="0"/>
              <a:t>森林是台灣最大的陸域生態系統，它提供了我們各種有形的、無形的服務，在台灣國人環境意識高漲，對於森林除了它所能提供的木材，更重視森林帶來的水源涵養、水土保持、調節極端氣候等多元服務功能。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資料來源 </a:t>
            </a:r>
            <a:r>
              <a:rPr lang="en-US" altLang="zh-TW" dirty="0" smtClean="0"/>
              <a:t>:</a:t>
            </a:r>
            <a:r>
              <a:rPr lang="zh-TW" altLang="en-US" dirty="0" smtClean="0"/>
              <a:t> 林務局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89" y="2694561"/>
            <a:ext cx="5516663" cy="310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71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2825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2956560"/>
            <a:ext cx="585216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87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841</Words>
  <Application>Microsoft Office PowerPoint</Application>
  <PresentationFormat>寬螢幕</PresentationFormat>
  <Paragraphs>26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新細明體</vt:lpstr>
      <vt:lpstr>Arial</vt:lpstr>
      <vt:lpstr>Calibri</vt:lpstr>
      <vt:lpstr>Calibri Light</vt:lpstr>
      <vt:lpstr>Office 佈景主題</vt:lpstr>
      <vt:lpstr>網站素材提供</vt:lpstr>
      <vt:lpstr>時間軸 –第一堂課_和樹做朋友</vt:lpstr>
      <vt:lpstr>時間軸 –第三堂課_校園植物認識</vt:lpstr>
      <vt:lpstr>時間軸 – 第五堂課_動手畫</vt:lpstr>
      <vt:lpstr>專案_森林</vt:lpstr>
      <vt:lpstr>專案_教案</vt:lpstr>
      <vt:lpstr>專案_繪本</vt:lpstr>
      <vt:lpstr>文章_森林生態系服務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網站素材提供</dc:title>
  <dc:creator>家齊 許</dc:creator>
  <cp:lastModifiedBy>家齊 許</cp:lastModifiedBy>
  <cp:revision>7</cp:revision>
  <dcterms:created xsi:type="dcterms:W3CDTF">2020-08-30T10:45:16Z</dcterms:created>
  <dcterms:modified xsi:type="dcterms:W3CDTF">2020-08-30T11:54:28Z</dcterms:modified>
</cp:coreProperties>
</file>

<file path=docProps/thumbnail.jpeg>
</file>